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Unicode Bold" charset="1" panose="020B0704020202020204"/>
      <p:regular r:id="rId15"/>
    </p:embeddedFont>
    <p:embeddedFont>
      <p:font typeface="Arial Unicode" charset="1" panose="020B0604020202020204"/>
      <p:regular r:id="rId16"/>
    </p:embeddedFont>
    <p:embeddedFont>
      <p:font typeface="Open Sans" charset="1" panose="020B0606030504020204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37080" y="2138990"/>
            <a:ext cx="11898642" cy="350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Investigación corta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5406" y="8417030"/>
            <a:ext cx="5523118" cy="3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Brasly Villarebia Morales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6182" y="8947088"/>
            <a:ext cx="5523118" cy="3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Lenguajes de programación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1643" y="3843327"/>
            <a:ext cx="7756959" cy="233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evolución histórica de los lenguajes de programación abarca desde los primeros algoritmos teóricos hasta la actualidad.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134555" y="6440899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4099" y="5042069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98602" y="517347"/>
            <a:ext cx="6489398" cy="64893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7336" t="0" r="-37336" b="0"/>
              </a:stretch>
            </a:blipFill>
            <a:ln w="104775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91014" y="1087183"/>
            <a:ext cx="8802162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EVOLUCION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30046" y="4212273"/>
            <a:ext cx="6932366" cy="1744298"/>
            <a:chOff x="0" y="0"/>
            <a:chExt cx="1699061" cy="427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9061" cy="427512"/>
            </a:xfrm>
            <a:custGeom>
              <a:avLst/>
              <a:gdLst/>
              <a:ahLst/>
              <a:cxnLst/>
              <a:rect r="r" b="b" t="t" l="l"/>
              <a:pathLst>
                <a:path h="427512" w="1699061">
                  <a:moveTo>
                    <a:pt x="1495861" y="0"/>
                  </a:moveTo>
                  <a:lnTo>
                    <a:pt x="0" y="0"/>
                  </a:lnTo>
                  <a:lnTo>
                    <a:pt x="0" y="427512"/>
                  </a:lnTo>
                  <a:lnTo>
                    <a:pt x="1495861" y="427512"/>
                  </a:lnTo>
                  <a:lnTo>
                    <a:pt x="1699061" y="213756"/>
                  </a:lnTo>
                  <a:lnTo>
                    <a:pt x="1495861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4761" cy="465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5818" y="5422034"/>
            <a:ext cx="6932366" cy="2022327"/>
            <a:chOff x="0" y="0"/>
            <a:chExt cx="1699061" cy="495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9061" cy="495654"/>
            </a:xfrm>
            <a:custGeom>
              <a:avLst/>
              <a:gdLst/>
              <a:ahLst/>
              <a:cxnLst/>
              <a:rect r="r" b="b" t="t" l="l"/>
              <a:pathLst>
                <a:path h="495654" w="1699061">
                  <a:moveTo>
                    <a:pt x="1495861" y="0"/>
                  </a:moveTo>
                  <a:lnTo>
                    <a:pt x="0" y="0"/>
                  </a:lnTo>
                  <a:lnTo>
                    <a:pt x="0" y="495654"/>
                  </a:lnTo>
                  <a:lnTo>
                    <a:pt x="1495861" y="495654"/>
                  </a:lnTo>
                  <a:lnTo>
                    <a:pt x="1699061" y="247827"/>
                  </a:lnTo>
                  <a:lnTo>
                    <a:pt x="1495861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4761" cy="53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7947002" y="6494022"/>
            <a:ext cx="6985820" cy="2816556"/>
            <a:chOff x="0" y="0"/>
            <a:chExt cx="1742815" cy="70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2815" cy="702672"/>
            </a:xfrm>
            <a:custGeom>
              <a:avLst/>
              <a:gdLst/>
              <a:ahLst/>
              <a:cxnLst/>
              <a:rect r="r" b="b" t="t" l="l"/>
              <a:pathLst>
                <a:path h="702672" w="1742815">
                  <a:moveTo>
                    <a:pt x="1539615" y="0"/>
                  </a:moveTo>
                  <a:lnTo>
                    <a:pt x="0" y="0"/>
                  </a:lnTo>
                  <a:lnTo>
                    <a:pt x="0" y="702672"/>
                  </a:lnTo>
                  <a:lnTo>
                    <a:pt x="1539615" y="702672"/>
                  </a:lnTo>
                  <a:lnTo>
                    <a:pt x="1742815" y="351336"/>
                  </a:lnTo>
                  <a:lnTo>
                    <a:pt x="153961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28515" cy="740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330606">
            <a:off x="5367835" y="1180276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6" y="0"/>
                </a:lnTo>
                <a:lnTo>
                  <a:pt x="26421496" y="7926448"/>
                </a:lnTo>
                <a:lnTo>
                  <a:pt x="0" y="792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81181" y="3067724"/>
            <a:ext cx="6993413" cy="1735184"/>
            <a:chOff x="0" y="0"/>
            <a:chExt cx="1699061" cy="421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9061" cy="421566"/>
            </a:xfrm>
            <a:custGeom>
              <a:avLst/>
              <a:gdLst/>
              <a:ahLst/>
              <a:cxnLst/>
              <a:rect r="r" b="b" t="t" l="l"/>
              <a:pathLst>
                <a:path h="421566" w="1699061">
                  <a:moveTo>
                    <a:pt x="1495861" y="0"/>
                  </a:moveTo>
                  <a:lnTo>
                    <a:pt x="0" y="0"/>
                  </a:lnTo>
                  <a:lnTo>
                    <a:pt x="0" y="421566"/>
                  </a:lnTo>
                  <a:lnTo>
                    <a:pt x="1495861" y="421566"/>
                  </a:lnTo>
                  <a:lnTo>
                    <a:pt x="1699061" y="210783"/>
                  </a:lnTo>
                  <a:lnTo>
                    <a:pt x="1495861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84761" cy="45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5818" y="3177037"/>
            <a:ext cx="6683092" cy="1543050"/>
            <a:chOff x="0" y="0"/>
            <a:chExt cx="1760156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60156" cy="406400"/>
            </a:xfrm>
            <a:custGeom>
              <a:avLst/>
              <a:gdLst/>
              <a:ahLst/>
              <a:cxnLst/>
              <a:rect r="r" b="b" t="t" l="l"/>
              <a:pathLst>
                <a:path h="406400" w="1760156">
                  <a:moveTo>
                    <a:pt x="155695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556956" y="406400"/>
                  </a:lnTo>
                  <a:lnTo>
                    <a:pt x="1760156" y="203200"/>
                  </a:lnTo>
                  <a:lnTo>
                    <a:pt x="1556956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4585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700312" y="894575"/>
            <a:ext cx="10400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Linea de tiempo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7887219" y="4286833"/>
            <a:ext cx="6683092" cy="1543050"/>
            <a:chOff x="0" y="0"/>
            <a:chExt cx="1760156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0156" cy="406400"/>
            </a:xfrm>
            <a:custGeom>
              <a:avLst/>
              <a:gdLst/>
              <a:ahLst/>
              <a:cxnLst/>
              <a:rect r="r" b="b" t="t" l="l"/>
              <a:pathLst>
                <a:path h="406400" w="1760156">
                  <a:moveTo>
                    <a:pt x="155695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556956" y="406400"/>
                  </a:lnTo>
                  <a:lnTo>
                    <a:pt x="1760156" y="203200"/>
                  </a:lnTo>
                  <a:lnTo>
                    <a:pt x="1556956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4585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26255" y="5492229"/>
            <a:ext cx="6683092" cy="1881937"/>
            <a:chOff x="0" y="0"/>
            <a:chExt cx="1760156" cy="4956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60156" cy="495654"/>
            </a:xfrm>
            <a:custGeom>
              <a:avLst/>
              <a:gdLst/>
              <a:ahLst/>
              <a:cxnLst/>
              <a:rect r="r" b="b" t="t" l="l"/>
              <a:pathLst>
                <a:path h="495654" w="1760156">
                  <a:moveTo>
                    <a:pt x="1556956" y="0"/>
                  </a:moveTo>
                  <a:lnTo>
                    <a:pt x="0" y="0"/>
                  </a:lnTo>
                  <a:lnTo>
                    <a:pt x="0" y="495654"/>
                  </a:lnTo>
                  <a:lnTo>
                    <a:pt x="1556956" y="495654"/>
                  </a:lnTo>
                  <a:lnTo>
                    <a:pt x="1760156" y="247827"/>
                  </a:lnTo>
                  <a:lnTo>
                    <a:pt x="1556956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45856" cy="53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8068474" y="6602641"/>
            <a:ext cx="6683092" cy="2585656"/>
            <a:chOff x="0" y="0"/>
            <a:chExt cx="1760156" cy="6809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60156" cy="680996"/>
            </a:xfrm>
            <a:custGeom>
              <a:avLst/>
              <a:gdLst/>
              <a:ahLst/>
              <a:cxnLst/>
              <a:rect r="r" b="b" t="t" l="l"/>
              <a:pathLst>
                <a:path h="680996" w="1760156">
                  <a:moveTo>
                    <a:pt x="1556956" y="0"/>
                  </a:moveTo>
                  <a:lnTo>
                    <a:pt x="0" y="0"/>
                  </a:lnTo>
                  <a:lnTo>
                    <a:pt x="0" y="680996"/>
                  </a:lnTo>
                  <a:lnTo>
                    <a:pt x="1556956" y="680996"/>
                  </a:lnTo>
                  <a:lnTo>
                    <a:pt x="1760156" y="340498"/>
                  </a:lnTo>
                  <a:lnTo>
                    <a:pt x="1556956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645856" cy="71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04451" y="3119887"/>
            <a:ext cx="730947" cy="4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1840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96243" y="4230108"/>
            <a:ext cx="730947" cy="4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1950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6255" y="3687356"/>
            <a:ext cx="5663264" cy="79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067" indent="-164534" lvl="1">
              <a:lnSpc>
                <a:spcPts val="2133"/>
              </a:lnSpc>
              <a:buFont typeface="Arial"/>
              <a:buChar char="•"/>
            </a:pPr>
            <a:r>
              <a:rPr lang="en-US" sz="1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primer algoritmo se escribió en 1843 por Ada Lovelace lo que hacia era calcular los números de Bernoulli</a:t>
            </a:r>
          </a:p>
          <a:p>
            <a:pPr algn="l">
              <a:lnSpc>
                <a:spcPts val="213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747942" y="4515673"/>
            <a:ext cx="5663264" cy="79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067" indent="-164534" lvl="1">
              <a:lnSpc>
                <a:spcPts val="2133"/>
              </a:lnSpc>
              <a:buFont typeface="Arial"/>
              <a:buChar char="•"/>
            </a:pPr>
            <a:r>
              <a:rPr lang="en-US" sz="1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1952 aparece Autocode (primer compilador)</a:t>
            </a:r>
          </a:p>
          <a:p>
            <a:pPr algn="l">
              <a:lnSpc>
                <a:spcPts val="2133"/>
              </a:lnSpc>
            </a:pPr>
          </a:p>
          <a:p>
            <a:pPr algn="l" marL="329067" indent="-164534" lvl="1">
              <a:lnSpc>
                <a:spcPts val="2133"/>
              </a:lnSpc>
              <a:buFont typeface="Arial"/>
              <a:buChar char="•"/>
            </a:pPr>
            <a:r>
              <a:rPr lang="en-US" sz="1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 en 1957 nace FORTRAN, primer lenguaje de alto nivel.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14840" y="5435079"/>
            <a:ext cx="1730720" cy="4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1960 - 1980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29438" y="5843971"/>
            <a:ext cx="5435853" cy="12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esta etapa emergen 4 lagunajes: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COBOL: Orientado a negocios.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BASIC: Enfocado en la enseñanza.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 : Influencia directa en sistemas operativos.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C++ : Añade programación orientada a objetos.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54697" y="6564541"/>
            <a:ext cx="668309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1990 - Actualidad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61648" y="6986847"/>
            <a:ext cx="5800765" cy="17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 (1991): Simplicidad y legibilidad.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 (1995): Portabilidad 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JavaScript y Ruby (1995): Enfocados en la web y productividad.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 (2009): Sencillez, rendimiento y concurrencia.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Swift (2014): Para apps Apple, moderno y seguro.</a:t>
            </a:r>
          </a:p>
          <a:p>
            <a:pPr algn="l" marL="315853" indent="-157927" lvl="1">
              <a:lnSpc>
                <a:spcPts val="2048"/>
              </a:lnSpc>
              <a:buFont typeface="Arial"/>
              <a:buChar char="•"/>
            </a:pPr>
            <a:r>
              <a:rPr lang="en-US" sz="14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TypeScript, Rust, Elixir: Lenguajes emergentes con enfoque en seguridad, rendimiento y concurrencia.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-2409536" y="8020781"/>
            <a:ext cx="5524431" cy="552443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4355765" y="45442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489933" y="-3260493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94795" y="2279776"/>
            <a:ext cx="5371146" cy="910539"/>
            <a:chOff x="0" y="0"/>
            <a:chExt cx="1414623" cy="2398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4623" cy="239813"/>
            </a:xfrm>
            <a:custGeom>
              <a:avLst/>
              <a:gdLst/>
              <a:ahLst/>
              <a:cxnLst/>
              <a:rect r="r" b="b" t="t" l="l"/>
              <a:pathLst>
                <a:path h="239813" w="1414623">
                  <a:moveTo>
                    <a:pt x="1211423" y="0"/>
                  </a:moveTo>
                  <a:lnTo>
                    <a:pt x="203200" y="0"/>
                  </a:lnTo>
                  <a:lnTo>
                    <a:pt x="0" y="119906"/>
                  </a:lnTo>
                  <a:lnTo>
                    <a:pt x="203200" y="239813"/>
                  </a:lnTo>
                  <a:lnTo>
                    <a:pt x="1211423" y="239813"/>
                  </a:lnTo>
                  <a:lnTo>
                    <a:pt x="1414623" y="119906"/>
                  </a:lnTo>
                  <a:lnTo>
                    <a:pt x="1211423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38100"/>
              <a:ext cx="1109823" cy="277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47275" y="2310185"/>
            <a:ext cx="5371146" cy="849720"/>
            <a:chOff x="0" y="0"/>
            <a:chExt cx="1414623" cy="2237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4623" cy="223795"/>
            </a:xfrm>
            <a:custGeom>
              <a:avLst/>
              <a:gdLst/>
              <a:ahLst/>
              <a:cxnLst/>
              <a:rect r="r" b="b" t="t" l="l"/>
              <a:pathLst>
                <a:path h="223795" w="1414623">
                  <a:moveTo>
                    <a:pt x="1211423" y="0"/>
                  </a:moveTo>
                  <a:lnTo>
                    <a:pt x="203200" y="0"/>
                  </a:lnTo>
                  <a:lnTo>
                    <a:pt x="0" y="111897"/>
                  </a:lnTo>
                  <a:lnTo>
                    <a:pt x="203200" y="223795"/>
                  </a:lnTo>
                  <a:lnTo>
                    <a:pt x="1211423" y="223795"/>
                  </a:lnTo>
                  <a:lnTo>
                    <a:pt x="1414623" y="111897"/>
                  </a:lnTo>
                  <a:lnTo>
                    <a:pt x="1211423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38100"/>
              <a:ext cx="1109823" cy="261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77407" y="4833158"/>
            <a:ext cx="2139066" cy="587327"/>
            <a:chOff x="0" y="0"/>
            <a:chExt cx="563375" cy="1546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020112" y="375268"/>
            <a:ext cx="6405908" cy="11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1"/>
              </a:lnSpc>
            </a:pPr>
            <a:r>
              <a:rPr lang="en-US" sz="9126" spc="-57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Clasificacion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8048" y="2554851"/>
            <a:ext cx="1872887" cy="4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3876" spc="-24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Históricas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62486" y="2554851"/>
            <a:ext cx="4114491" cy="47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3876" spc="-24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Nivel de abstracción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2276" y="3513229"/>
            <a:ext cx="6261142" cy="48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91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Los niveles de abstraccion son aquellos que definen que tan cerca estan del lenguaje de maquina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7407" y="4946317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Alto Nivel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77407" y="6163566"/>
            <a:ext cx="2139066" cy="587327"/>
            <a:chOff x="0" y="0"/>
            <a:chExt cx="563375" cy="1546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77407" y="6276724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Bajo nivel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77407" y="7493843"/>
            <a:ext cx="2139066" cy="587327"/>
            <a:chOff x="0" y="0"/>
            <a:chExt cx="563375" cy="1546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77407" y="7607002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Nivel medio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16473" y="4847693"/>
            <a:ext cx="5052746" cy="58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Están muy cerca del lenguaje máquina. 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Requieren que el programador entienda el hardware, registros y memoria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16473" y="6177948"/>
            <a:ext cx="5052746" cy="58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 aproximan al lenguaje humano. 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Ocultan detalles del hardware y simplifican la programación.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93739" y="7536611"/>
            <a:ext cx="5052746" cy="77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 este nivel se encuentra C.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Algunos lo concideran de nivel medio debido a que combina instrucciones de máquina con estructuras de alto nivel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641302" y="3999968"/>
            <a:ext cx="2139066" cy="587327"/>
            <a:chOff x="0" y="0"/>
            <a:chExt cx="563375" cy="1546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641302" y="4113127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1GL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641302" y="5055475"/>
            <a:ext cx="2139066" cy="587327"/>
            <a:chOff x="0" y="0"/>
            <a:chExt cx="563375" cy="15468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641302" y="5168633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2GL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641302" y="6109527"/>
            <a:ext cx="2139066" cy="587327"/>
            <a:chOff x="0" y="0"/>
            <a:chExt cx="563375" cy="15468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41302" y="6222686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3GL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641302" y="7163580"/>
            <a:ext cx="2139066" cy="587327"/>
            <a:chOff x="0" y="0"/>
            <a:chExt cx="563375" cy="15468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9641302" y="7276738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4GL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9641302" y="8217632"/>
            <a:ext cx="2139066" cy="587327"/>
            <a:chOff x="0" y="0"/>
            <a:chExt cx="563375" cy="15468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63375" cy="154687"/>
            </a:xfrm>
            <a:custGeom>
              <a:avLst/>
              <a:gdLst/>
              <a:ahLst/>
              <a:cxnLst/>
              <a:rect r="r" b="b" t="t" l="l"/>
              <a:pathLst>
                <a:path h="154687" w="563375">
                  <a:moveTo>
                    <a:pt x="360175" y="0"/>
                  </a:moveTo>
                  <a:lnTo>
                    <a:pt x="0" y="0"/>
                  </a:lnTo>
                  <a:lnTo>
                    <a:pt x="0" y="154687"/>
                  </a:lnTo>
                  <a:lnTo>
                    <a:pt x="360175" y="154687"/>
                  </a:lnTo>
                  <a:lnTo>
                    <a:pt x="563375" y="77344"/>
                  </a:lnTo>
                  <a:lnTo>
                    <a:pt x="360175" y="0"/>
                  </a:lnTo>
                  <a:close/>
                </a:path>
              </a:pathLst>
            </a:custGeom>
            <a:solidFill>
              <a:srgbClr val="56BEA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449075" cy="19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641302" y="8330791"/>
            <a:ext cx="1687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5GL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02537" y="4238662"/>
            <a:ext cx="5052746" cy="20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Código máquina binario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02537" y="5262177"/>
            <a:ext cx="5052746" cy="20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Ensamblador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02537" y="6289361"/>
            <a:ext cx="5052746" cy="20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alto nivel como C, Java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884492" y="7324838"/>
            <a:ext cx="3488836" cy="39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Lenguajes de propósito específico como SQL o scripts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84492" y="8451202"/>
            <a:ext cx="3488836" cy="20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Orientado a IA ,Prolog, Haskell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6543" y="-1620849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71268" y="4868709"/>
            <a:ext cx="6489398" cy="6489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65" r="0" b="-2865"/>
              </a:stretch>
            </a:blipFill>
            <a:ln w="104775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266827" y="2640256"/>
            <a:ext cx="5754346" cy="7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Paradigmas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3078" y="3705308"/>
            <a:ext cx="10252435" cy="11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Un paradigma es un enfoque importante para la resolución de problema y la organización del código.</a:t>
            </a:r>
          </a:p>
          <a:p>
            <a:pPr algn="ctr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Básicamente, son "formas de pensar" al programar, estableciendo reglas y patrones para escribir código.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493" y="560053"/>
            <a:ext cx="6385535" cy="4190507"/>
            <a:chOff x="0" y="0"/>
            <a:chExt cx="812800" cy="5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480539" y="1883997"/>
            <a:ext cx="6385535" cy="4190507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14502" y="4473755"/>
            <a:ext cx="6385535" cy="4190507"/>
            <a:chOff x="0" y="0"/>
            <a:chExt cx="812800" cy="533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72398" y="1625367"/>
            <a:ext cx="3963724" cy="102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b="true" sz="2302" spc="-14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imperativos o procedurales</a:t>
            </a:r>
          </a:p>
          <a:p>
            <a:pPr algn="l">
              <a:lnSpc>
                <a:spcPts val="35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40836" y="5487111"/>
            <a:ext cx="3963724" cy="77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b="true" sz="2302" spc="-145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orientados a objetos</a:t>
            </a:r>
          </a:p>
          <a:p>
            <a:pPr algn="l">
              <a:lnSpc>
                <a:spcPts val="35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15795" y="2863926"/>
            <a:ext cx="3963724" cy="77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b="true" sz="2302" spc="-145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funcionales</a:t>
            </a:r>
          </a:p>
          <a:p>
            <a:pPr algn="l">
              <a:lnSpc>
                <a:spcPts val="357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1163070" y="808341"/>
            <a:ext cx="6385535" cy="4190507"/>
            <a:chOff x="0" y="0"/>
            <a:chExt cx="812800" cy="533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373975" y="1625367"/>
            <a:ext cx="3963724" cy="77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b="true" sz="2302" spc="-145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lógicos</a:t>
            </a:r>
          </a:p>
          <a:p>
            <a:pPr algn="l">
              <a:lnSpc>
                <a:spcPts val="357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530661" y="4374712"/>
            <a:ext cx="6385535" cy="4190507"/>
            <a:chOff x="0" y="0"/>
            <a:chExt cx="812800" cy="533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1585503" y="5210175"/>
            <a:ext cx="3963724" cy="77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b="true" sz="2302" spc="-145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declarativos</a:t>
            </a:r>
          </a:p>
          <a:p>
            <a:pPr algn="l">
              <a:lnSpc>
                <a:spcPts val="35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71835" y="2427363"/>
            <a:ext cx="5052746" cy="96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Es un tipo de lenguaje donde el enfoque principal es en como se ejecutan las tareas, usando instrucciones paso a paso que modifican el estado del programa </a:t>
            </a:r>
          </a:p>
          <a:p>
            <a:pPr algn="ctr">
              <a:lnSpc>
                <a:spcPts val="1543"/>
              </a:lnSpc>
            </a:pP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Ejemplos: C, Pascal, BASIC.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0897" y="6174323"/>
            <a:ext cx="5052746" cy="96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Lenguajes basados en la interacción de objetos que contienen atributos y métodos, así fomentando la herencias, encapsulamiento  y el polimorfismo.</a:t>
            </a:r>
          </a:p>
          <a:p>
            <a:pPr algn="ctr">
              <a:lnSpc>
                <a:spcPts val="1543"/>
              </a:lnSpc>
            </a:pP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Ejemplos: Java, C++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58533" y="3510619"/>
            <a:ext cx="5052746" cy="7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Se enfatizan en funciones matemáticas y la inmutabilidad de los datos</a:t>
            </a:r>
          </a:p>
          <a:p>
            <a:pPr algn="ctr">
              <a:lnSpc>
                <a:spcPts val="1543"/>
              </a:lnSpc>
            </a:pP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Ejemplos: Haskell, Lisp, Scala.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20242" y="2329970"/>
            <a:ext cx="5052746" cy="7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Se</a:t>
            </a: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programan  mediante hechos y reglas lógicas.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Usados en IA y resolución de problemas complejos.</a:t>
            </a:r>
          </a:p>
          <a:p>
            <a:pPr algn="ctr">
              <a:lnSpc>
                <a:spcPts val="1543"/>
              </a:lnSpc>
            </a:pP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Ejemplos: Prolog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63070" y="5892973"/>
            <a:ext cx="5052746" cy="115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Se enfocan en qué se quiere lograr, no en cómo hacerlo.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programador especifica el conjunto de condiciones, propiedades o resultados deseados sin expresar explícitamente los pasos o algoritmos necesarios para lograrlo</a:t>
            </a:r>
          </a:p>
          <a:p>
            <a:pPr algn="ctr">
              <a:lnSpc>
                <a:spcPts val="1543"/>
              </a:lnSpc>
            </a:pPr>
            <a:r>
              <a:rPr lang="en-US" sz="154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Ejemplos: SQL, HTML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7380" y="3049033"/>
            <a:ext cx="7756959" cy="233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la actualidad los nuevos lenguajes no compiten por su funcionalidad, sino por la capacidad de adaptarse a nuevas demandas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134555" y="6440899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4099" y="5042069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98602" y="517347"/>
            <a:ext cx="6489398" cy="64893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7336" t="0" r="-37336" b="0"/>
              </a:stretch>
            </a:blipFill>
            <a:ln w="104775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91014" y="1087183"/>
            <a:ext cx="1368327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Lenguajes Modernos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95951" y="3461400"/>
            <a:ext cx="10947978" cy="5473989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330606">
            <a:off x="5367835" y="1180276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6" y="0"/>
                </a:lnTo>
                <a:lnTo>
                  <a:pt x="26421496" y="7926448"/>
                </a:lnTo>
                <a:lnTo>
                  <a:pt x="0" y="792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7758" y="352425"/>
            <a:ext cx="12512485" cy="268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1"/>
              </a:lnSpc>
            </a:pPr>
            <a:r>
              <a:rPr lang="en-US" b="true" sz="11513" spc="-72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Las tendencias de los nuevo lenguajes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409536" y="8020781"/>
            <a:ext cx="5524431" cy="55244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27190" y="45442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89933" y="-3260493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449947" y="3688398"/>
            <a:ext cx="10039986" cy="5019993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7B67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49947" y="4591873"/>
            <a:ext cx="10252435" cy="284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Multiparadigma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</a:t>
            </a: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eguridad y rendimiento</a:t>
            </a:r>
          </a:p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Portabilidad y multiplataforma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</a:t>
            </a: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esarrollo en la nube y microservicios</a:t>
            </a:r>
          </a:p>
          <a:p>
            <a:pPr algn="ctr">
              <a:lnSpc>
                <a:spcPts val="2803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087569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58988" y="1707432"/>
            <a:ext cx="8116145" cy="29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363315" y="4039944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2" y="0"/>
                </a:lnTo>
                <a:lnTo>
                  <a:pt x="1492252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DAGvWoCPYes</dc:identifier>
  <dcterms:modified xsi:type="dcterms:W3CDTF">2011-08-01T06:04:30Z</dcterms:modified>
  <cp:revision>1</cp:revision>
  <dc:title>Investigacion corta </dc:title>
</cp:coreProperties>
</file>